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3" r:id="rId2"/>
    <p:sldId id="344" r:id="rId3"/>
    <p:sldId id="380" r:id="rId4"/>
    <p:sldId id="345" r:id="rId5"/>
    <p:sldId id="360" r:id="rId6"/>
    <p:sldId id="346" r:id="rId7"/>
    <p:sldId id="364" r:id="rId8"/>
    <p:sldId id="358" r:id="rId9"/>
    <p:sldId id="365" r:id="rId10"/>
    <p:sldId id="372" r:id="rId11"/>
    <p:sldId id="353" r:id="rId12"/>
    <p:sldId id="355" r:id="rId13"/>
    <p:sldId id="356" r:id="rId14"/>
    <p:sldId id="357" r:id="rId15"/>
    <p:sldId id="378" r:id="rId16"/>
    <p:sldId id="28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79142" autoAdjust="0"/>
  </p:normalViewPr>
  <p:slideViewPr>
    <p:cSldViewPr snapToGrid="0">
      <p:cViewPr varScale="1">
        <p:scale>
          <a:sx n="114" d="100"/>
          <a:sy n="114" d="100"/>
        </p:scale>
        <p:origin x="894" y="102"/>
      </p:cViewPr>
      <p:guideLst>
        <p:guide orient="horz" pos="205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护罩后续计划切换成自研护罩 时间</a:t>
            </a:r>
            <a:r>
              <a:rPr lang="en-US" altLang="zh-CN" dirty="0"/>
              <a:t>TBD</a:t>
            </a:r>
            <a:r>
              <a:rPr lang="zh-CN" altLang="en-US" dirty="0"/>
              <a:t>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2017-11update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17</a:t>
            </a:r>
            <a:r>
              <a:rPr lang="zh-CN" altLang="en-US" dirty="0"/>
              <a:t>寸护罩替代原</a:t>
            </a:r>
            <a:r>
              <a:rPr lang="en-US" altLang="zh-CN" dirty="0"/>
              <a:t>15</a:t>
            </a:r>
            <a:r>
              <a:rPr lang="zh-CN" altLang="en-US" dirty="0"/>
              <a:t>寸护罩（已完成）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新增圆形藏线盒解决北美客户圆形酒杯不协调问题；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TR-JB05-A-IN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TR-JB05-IN</a:t>
            </a:r>
            <a:r>
              <a:rPr lang="zh-CN" altLang="en-US" dirty="0"/>
              <a:t>，后走线孔向内增加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、新增圆形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  <a:p>
            <a:endParaRPr lang="en-US" altLang="zh-CN" dirty="0"/>
          </a:p>
          <a:p>
            <a:r>
              <a:rPr lang="en-US" altLang="zh-CN" dirty="0"/>
              <a:t>2017-12update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解决研发筒机自带底座变更后不适配问题：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护罩后续计划切换成自研护罩 时间</a:t>
            </a:r>
            <a:r>
              <a:rPr lang="en-US" altLang="zh-CN" dirty="0"/>
              <a:t>TBD</a:t>
            </a:r>
            <a:r>
              <a:rPr lang="zh-CN" altLang="en-US" dirty="0"/>
              <a:t>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2017-11update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17</a:t>
            </a:r>
            <a:r>
              <a:rPr lang="zh-CN" altLang="en-US" dirty="0"/>
              <a:t>寸护罩替代原</a:t>
            </a:r>
            <a:r>
              <a:rPr lang="en-US" altLang="zh-CN" dirty="0"/>
              <a:t>15</a:t>
            </a:r>
            <a:r>
              <a:rPr lang="zh-CN" altLang="en-US" dirty="0"/>
              <a:t>寸护罩（已完成）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涉及以下型号变更：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TR-JB04-C-IN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TR-JB04-IN</a:t>
            </a:r>
            <a:r>
              <a:rPr lang="zh-CN" altLang="en-US" dirty="0"/>
              <a:t>；计划时间：</a:t>
            </a:r>
            <a:r>
              <a:rPr lang="en-US" altLang="zh-CN" dirty="0"/>
              <a:t>2018-12</a:t>
            </a:r>
            <a:r>
              <a:rPr lang="zh-CN" altLang="en-US" dirty="0"/>
              <a:t>，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TR-JB07/WM04-B-IN</a:t>
            </a:r>
            <a:r>
              <a:rPr lang="en-US" altLang="zh-CN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TR-JB07/WM04-A-IN</a:t>
            </a:r>
            <a:r>
              <a:rPr lang="zh-CN" altLang="en-US" dirty="0"/>
              <a:t>和</a:t>
            </a:r>
            <a:r>
              <a:rPr lang="en-US" altLang="zh-CN" dirty="0"/>
              <a:t>TR-JB07/WM04-IN</a:t>
            </a:r>
            <a:r>
              <a:rPr lang="zh-CN" altLang="en-US" dirty="0"/>
              <a:t>；计划时间：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3</a:t>
            </a:r>
            <a:r>
              <a:rPr lang="zh-CN" altLang="en-US" dirty="0">
                <a:solidFill>
                  <a:schemeClr val="accent6"/>
                </a:solidFill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TR-JB04-C-IN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TR-UF45-E-IN + 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海螺标准款：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TR-JB03-H-IN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TR-JB07/WM03-F-IN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TR-JB07/WM03-D-IN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zh-CN" altLang="en-US" dirty="0"/>
              <a:t>海螺</a:t>
            </a:r>
            <a:r>
              <a:rPr lang="en-US" altLang="zh-CN" dirty="0"/>
              <a:t>L</a:t>
            </a:r>
            <a:r>
              <a:rPr lang="zh-CN" altLang="en-US" dirty="0"/>
              <a:t>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TR-JB03-I-IN</a:t>
            </a:r>
            <a:r>
              <a:rPr lang="zh-CN" altLang="en-US" dirty="0"/>
              <a:t>：替代</a:t>
            </a:r>
            <a:r>
              <a:rPr lang="en-US" altLang="zh-CN" dirty="0"/>
              <a:t>TR-JB03-F-IN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2017-12 update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：解决研发支架设计未适配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 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 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 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TR-JB03-D-IN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4</a:t>
            </a:r>
            <a:r>
              <a:rPr lang="zh-CN" altLang="en-US" dirty="0">
                <a:solidFill>
                  <a:schemeClr val="accent6"/>
                </a:solidFill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TR-JB04-G-IN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2018-8update: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壁装支架外围孔位白漆填补，紧急解决欧洲客户壁装支架缝隙问题</a:t>
            </a:r>
            <a:endParaRPr lang="en-US" altLang="zh-CN" sz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TR-JB07/WM03-E-IN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b="0" dirty="0"/>
              <a:t>TR-WM03-C-IN</a:t>
            </a:r>
            <a:r>
              <a:rPr lang="zh-CN" altLang="en-US" b="0" dirty="0"/>
              <a:t>（已完成）</a:t>
            </a:r>
            <a:endParaRPr lang="en-US" altLang="zh-CN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2017-12update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解决研发支架设计未适配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TR-UF45-D-IN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TR-JB04-D-IN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TR-JB04-B-IN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TR-JB03-H-IN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、吊装方案：</a:t>
            </a:r>
            <a:r>
              <a:rPr lang="en-US" altLang="zh-CN" dirty="0"/>
              <a:t>TR-JB04-D-IN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TR-UF45-F-IN+TR-CE45-IN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TR-JB03-H-IN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TR-UF45-I-IN+TR-CE45-IN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2018-11-8update</a:t>
            </a:r>
            <a:r>
              <a:rPr lang="zh-CN" altLang="en-US" baseline="0" dirty="0"/>
              <a:t>：为解决北美客户要求所有半球产品可吊装需求</a:t>
            </a:r>
            <a:endParaRPr lang="en-US" altLang="zh-CN" baseline="0" dirty="0"/>
          </a:p>
          <a:p>
            <a:r>
              <a:rPr lang="zh-CN" altLang="en-US" baseline="0" dirty="0"/>
              <a:t>新开模具：搭配新藏线盒使用</a:t>
            </a:r>
            <a:endParaRPr lang="en-US" altLang="zh-CN" baseline="0" dirty="0"/>
          </a:p>
          <a:p>
            <a:r>
              <a:rPr lang="en-US" altLang="zh-CN" baseline="0" dirty="0"/>
              <a:t>1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吊杆（带吸顶盘）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/>
              <a:t>；</a:t>
            </a:r>
            <a:endParaRPr lang="en-US" altLang="zh-CN" baseline="0" dirty="0"/>
          </a:p>
          <a:p>
            <a:r>
              <a:rPr lang="en-US" altLang="zh-CN" baseline="0" dirty="0"/>
              <a:t>2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/>
          </a:p>
          <a:p>
            <a:r>
              <a:rPr lang="en-US" altLang="zh-CN" dirty="0"/>
              <a:t>2017-12update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解决研发筒机自带底座变更后不适配问题：</a:t>
            </a:r>
            <a:endParaRPr lang="en-US" altLang="zh-CN" dirty="0"/>
          </a:p>
          <a:p>
            <a:r>
              <a:rPr lang="zh-CN" altLang="en-US" dirty="0"/>
              <a:t>涉及款型如下：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（已完成）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/>
          </a:p>
          <a:p>
            <a:r>
              <a:rPr lang="en-US" altLang="zh-CN" dirty="0"/>
              <a:t>2017-12update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解决研发筒机自带底座变更后不适配问题：</a:t>
            </a:r>
            <a:endParaRPr lang="en-US" altLang="zh-CN" dirty="0"/>
          </a:p>
          <a:p>
            <a:r>
              <a:rPr lang="zh-CN" altLang="en-US" dirty="0"/>
              <a:t>涉及款型如下：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（已完成）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jpe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jpe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7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4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6813" y="3483334"/>
            <a:ext cx="1452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2019-08-28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5217" y="347270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IPC2C22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2327275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>
            <a:off x="3346986" y="3122896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240292" y="1981800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240292" y="435748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240292" y="1981800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237693" y="312285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566494" y="2051945"/>
            <a:ext cx="12961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749092" y="1705372"/>
            <a:ext cx="768936" cy="3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7579" y="3700776"/>
            <a:ext cx="357190" cy="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560388" y="4272280"/>
            <a:ext cx="1214627" cy="16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TR-UM06-A-IN</a:t>
            </a:r>
            <a:endParaRPr lang="zh-CN" altLang="en-US" sz="1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644074" y="2616760"/>
            <a:ext cx="1296144" cy="607017"/>
            <a:chOff x="4143944" y="178768"/>
            <a:chExt cx="1296144" cy="607017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7044487" y="3103701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77041" y="3368729"/>
            <a:ext cx="1512168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19447" y="2613342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775450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387850" y="1705610"/>
            <a:ext cx="90170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283393" y="4081780"/>
            <a:ext cx="117856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4220845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98" y="2172709"/>
            <a:ext cx="13456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01833" y="3340049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605" y="2917565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27648" y="3332989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6030" y="4060349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7957251" y="4702214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195198" y="4280820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801177" y="5006897"/>
            <a:ext cx="17281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Optional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8016214" y="2151263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7880" y="1657488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2937145" y="1997343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66098" y="1998822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37146" y="1997343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467576" y="1595669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369529" y="4031541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01294" y="3040046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56753" y="3039729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7619" y="4228959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29508" y="4997601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530168" y="4666767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037943" y="500734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6" y="2800420"/>
            <a:ext cx="578079" cy="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51"/>
          <p:cNvSpPr txBox="1"/>
          <p:nvPr/>
        </p:nvSpPr>
        <p:spPr>
          <a:xfrm>
            <a:off x="6119486" y="2653317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488730" y="5374517"/>
            <a:ext cx="144016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8299" y="264627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018812" y="339646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Picture 2" descr="TR-JB06-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22667" r="21198" b="14667"/>
          <a:stretch>
            <a:fillRect/>
          </a:stretch>
        </p:blipFill>
        <p:spPr bwMode="auto">
          <a:xfrm>
            <a:off x="4942443" y="4244410"/>
            <a:ext cx="534993" cy="4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66"/>
          <p:cNvSpPr txBox="1"/>
          <p:nvPr/>
        </p:nvSpPr>
        <p:spPr>
          <a:xfrm>
            <a:off x="4702731" y="46767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648397" y="4843933"/>
            <a:ext cx="208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94846" y="4352160"/>
            <a:ext cx="936104" cy="491887"/>
          </a:xfrm>
          <a:prstGeom prst="rect">
            <a:avLst/>
          </a:prstGeom>
          <a:ln>
            <a:noFill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2415" y="1701679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11" cstate="print"/>
          <a:srcRect l="26079" t="10688" r="21762" b="19816"/>
          <a:stretch>
            <a:fillRect/>
          </a:stretch>
        </p:blipFill>
        <p:spPr bwMode="auto">
          <a:xfrm>
            <a:off x="4907558" y="4910218"/>
            <a:ext cx="693335" cy="597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30842" y="13712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112483" y="12360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66487" y="15492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060" y="27369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110" y="24525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710" y="17108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12484" y="22164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00" y="34912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3536" y="29903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6450476" y="19275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5803" y="44011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5831" y="39918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85256" y="3810003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12781" y="4939042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6115454" y="19275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07148" y="25980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22145" y="13688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812846" y="13582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497" y="3530651"/>
            <a:ext cx="144896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7811" y="3079923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310" y="1820969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8433" y="3905254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6748" y="5049629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3477" y="5183887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8325" y="240867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2327" y="1763561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Picture 3" descr="C:\Users\z01953\Desktop\2.png"/>
          <p:cNvPicPr>
            <a:picLocks noChangeAspect="1" noChangeArrowheads="1"/>
          </p:cNvPicPr>
          <p:nvPr/>
        </p:nvPicPr>
        <p:blipFill>
          <a:blip r:embed="rId9" cstate="print"/>
          <a:srcRect l="29717" t="30744" r="38396" b="39503"/>
          <a:stretch>
            <a:fillRect/>
          </a:stretch>
        </p:blipFill>
        <p:spPr bwMode="auto">
          <a:xfrm>
            <a:off x="4336959" y="4959338"/>
            <a:ext cx="1058680" cy="58539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085803" y="55195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822144" y="54244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8424357" y="4804848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953257" y="4857761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48507" y="504826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286766" y="4857760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33995" y="5429264"/>
            <a:ext cx="3714776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6335185" y="4810135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29719" y="4335267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3784" y="5470613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76147" y="3981066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822144" y="42216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50476" y="20478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43298" y="18674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8149156" y="22282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822145" y="33107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238745" y="4191005"/>
            <a:ext cx="4848657" cy="1495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046740" y="5429264"/>
            <a:ext cx="10406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22144" y="19876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822145" y="26582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896477" y="1188387"/>
            <a:ext cx="8576120" cy="25598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593943" y="12118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812846" y="1095717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7226" y="57481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469987" y="5875175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803299" y="61580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4339816" y="63355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5" y="1374583"/>
            <a:ext cx="446109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1" y="12760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38" y="27740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7620011" y="4286256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3805" y="27989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905457" y="20271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6838" y="2027124"/>
            <a:ext cx="404789" cy="66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76691" y="1377064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010" y="3890968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1490" y="5014680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612643" y="4223515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12643" y="422351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04523" y="5233565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25904" y="4380859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04523" y="1376520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z01953\Desktop\2.png"/>
          <p:cNvPicPr>
            <a:picLocks noChangeAspect="1" noChangeArrowheads="1"/>
          </p:cNvPicPr>
          <p:nvPr/>
        </p:nvPicPr>
        <p:blipFill>
          <a:blip r:embed="rId4" cstate="print"/>
          <a:srcRect l="29717" t="30744" r="38396" b="39503"/>
          <a:stretch>
            <a:fillRect/>
          </a:stretch>
        </p:blipFill>
        <p:spPr bwMode="auto">
          <a:xfrm>
            <a:off x="3973475" y="4864291"/>
            <a:ext cx="1073947" cy="5990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71856" y="5479752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0072" y="46627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30132" y="4380855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55358" y="5233565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425904" y="4380855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1335309" y="1283570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401110" y="4965171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3854" y="3924228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9258" y="5110477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1286" y="4410048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8988" y="5541295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612643" y="538395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942072" y="1190343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489643" y="1559618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488196" y="2775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6020" y="2484048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6587" y="1725019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942072" y="22423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579232" y="3546952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5736" y="2993041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6299357" y="1946759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959504" y="1946759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5309" y="2632953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18706" y="1374977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543302" y="3073986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6261657" y="1837698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629037" y="1749921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299358" y="2069855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523801" y="1885218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8022534" y="2254495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618706" y="3362312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618706" y="2008305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618706" y="2694496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694110" y="1125214"/>
            <a:ext cx="8970508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9753600" y="1149133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609274" y="1125214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0589" y="5710134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272965" y="5851334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611083" y="6129612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4169758" y="63111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6963" y="2190435"/>
            <a:ext cx="130628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 Series 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5168286" y="3890969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48789" y="2722213"/>
            <a:ext cx="0" cy="1257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890487" y="3361716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48790" y="2732916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692923" y="237288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748790" y="3990515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671745" y="3797229"/>
            <a:ext cx="1645312" cy="657109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6922720" y="4536917"/>
            <a:ext cx="1566964" cy="936576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224961" y="1537577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 flipH="1">
            <a:off x="5487035" y="2581275"/>
            <a:ext cx="8255" cy="3585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489344" y="495819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7328" y="2372883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0635" y="453706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4183" y="2236076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3809" y="370034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826" y="3717032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IPC6222EI-X22UP-C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109730" y="3979811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200376" y="1798666"/>
            <a:ext cx="112" cy="22683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74205" y="2586575"/>
            <a:ext cx="17261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00488" y="1798665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00489" y="286012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z01953\Desktop\2.png"/>
          <p:cNvPicPr>
            <a:picLocks noChangeAspect="1" noChangeArrowheads="1"/>
          </p:cNvPicPr>
          <p:nvPr/>
        </p:nvPicPr>
        <p:blipFill>
          <a:blip r:embed="rId6" cstate="print"/>
          <a:srcRect l="29717" t="30744" r="38396" b="39503"/>
          <a:stretch>
            <a:fillRect/>
          </a:stretch>
        </p:blipFill>
        <p:spPr bwMode="auto">
          <a:xfrm>
            <a:off x="8514965" y="2581590"/>
            <a:ext cx="1115868" cy="680061"/>
          </a:xfrm>
          <a:prstGeom prst="rect">
            <a:avLst/>
          </a:prstGeom>
          <a:noFill/>
        </p:spPr>
      </p:pic>
      <p:sp>
        <p:nvSpPr>
          <p:cNvPr id="32" name="TextBox 40"/>
          <p:cNvSpPr txBox="1"/>
          <p:nvPr/>
        </p:nvSpPr>
        <p:spPr>
          <a:xfrm>
            <a:off x="8241931" y="318645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7009282" y="2587420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7028807" y="1508787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7293" y="3602958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960096" y="3759751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241931" y="429309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1007435" y="3001682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7194361" y="406701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495059" y="616723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8838615" y="5392447"/>
            <a:ext cx="1750623" cy="1283702"/>
            <a:chOff x="6444208" y="2564904"/>
            <a:chExt cx="1750623" cy="1283702"/>
          </a:xfrm>
        </p:grpSpPr>
        <p:pic>
          <p:nvPicPr>
            <p:cNvPr id="62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6444208" y="3573016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TR-SE45-A-IN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右大括号 74"/>
            <p:cNvSpPr/>
            <p:nvPr/>
          </p:nvSpPr>
          <p:spPr>
            <a:xfrm>
              <a:off x="7380312" y="2564904"/>
              <a:ext cx="144016" cy="1008112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52320" y="2935977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312053" y="5721372"/>
            <a:ext cx="1741897" cy="903836"/>
            <a:chOff x="7643948" y="2915153"/>
            <a:chExt cx="1741897" cy="903836"/>
          </a:xfrm>
        </p:grpSpPr>
        <p:pic>
          <p:nvPicPr>
            <p:cNvPr id="95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98" name="右大括号 97"/>
            <p:cNvSpPr/>
            <p:nvPr/>
          </p:nvSpPr>
          <p:spPr>
            <a:xfrm>
              <a:off x="8571326" y="2915153"/>
              <a:ext cx="144016" cy="576064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TextBox 72"/>
            <p:cNvSpPr txBox="1"/>
            <p:nvPr/>
          </p:nvSpPr>
          <p:spPr>
            <a:xfrm>
              <a:off x="8643334" y="3070202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62"/>
            <p:cNvSpPr txBox="1"/>
            <p:nvPr/>
          </p:nvSpPr>
          <p:spPr>
            <a:xfrm>
              <a:off x="7643948" y="3543399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加号 60"/>
          <p:cNvSpPr/>
          <p:nvPr/>
        </p:nvSpPr>
        <p:spPr>
          <a:xfrm>
            <a:off x="8718088" y="6057663"/>
            <a:ext cx="216024" cy="216024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21"/>
          <p:cNvSpPr txBox="1"/>
          <p:nvPr/>
        </p:nvSpPr>
        <p:spPr>
          <a:xfrm>
            <a:off x="5230635" y="582865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92900" y="5677377"/>
            <a:ext cx="1566964" cy="936576"/>
            <a:chOff x="7236296" y="3717032"/>
            <a:chExt cx="1512168" cy="965282"/>
          </a:xfrm>
        </p:grpSpPr>
        <p:sp>
          <p:nvSpPr>
            <p:cNvPr id="46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7" name="图片 4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2904490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54050" y="3768725"/>
            <a:ext cx="153225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112102" y="3565551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970530" y="1215390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43955" y="83296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308600" y="833120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5006975" y="1708150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971397" y="356540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349625" y="3186430"/>
            <a:ext cx="13538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207953" y="3222625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5019675" y="40754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97393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528060" y="5440045"/>
            <a:ext cx="9969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5196205" y="5272405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5182235" y="60947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50072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501362" y="35647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678295" y="5440045"/>
            <a:ext cx="14897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959850" y="5353050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743315" y="6094730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049770" y="3222625"/>
            <a:ext cx="10128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686800" y="3033078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611235" y="4075430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761" y="1215273"/>
            <a:ext cx="0" cy="49506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12120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70762" y="3606859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70762" y="4477959"/>
            <a:ext cx="52753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0"/>
          <p:cNvGrpSpPr/>
          <p:nvPr/>
        </p:nvGrpSpPr>
        <p:grpSpPr>
          <a:xfrm>
            <a:off x="3102645" y="4190763"/>
            <a:ext cx="1384775" cy="625307"/>
            <a:chOff x="5580112" y="3503555"/>
            <a:chExt cx="1512168" cy="726368"/>
          </a:xfrm>
        </p:grpSpPr>
        <p:pic>
          <p:nvPicPr>
            <p:cNvPr id="21" name="图片 2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3503555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580112" y="3908156"/>
              <a:ext cx="1512168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0412" y="5331986"/>
            <a:ext cx="146743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HS-217SHB-BL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5245" y="3719063"/>
            <a:ext cx="186520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1983" y="3024443"/>
            <a:ext cx="11315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HS-108-IN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619304" y="3756833"/>
            <a:ext cx="0" cy="1487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770595" y="1602324"/>
            <a:ext cx="1610853" cy="900643"/>
            <a:chOff x="6887287" y="4797152"/>
            <a:chExt cx="2110853" cy="11438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5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2970762" y="53340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157712" y="44779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619304" y="3756833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19304" y="524457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0"/>
          <p:cNvGrpSpPr/>
          <p:nvPr/>
        </p:nvGrpSpPr>
        <p:grpSpPr>
          <a:xfrm>
            <a:off x="6545039" y="1921278"/>
            <a:ext cx="1285397" cy="1001244"/>
            <a:chOff x="5873372" y="1844824"/>
            <a:chExt cx="1637589" cy="13672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00" y="1844824"/>
              <a:ext cx="534938" cy="98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873372" y="2833799"/>
              <a:ext cx="1637589" cy="37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组合 21"/>
          <p:cNvGrpSpPr/>
          <p:nvPr/>
        </p:nvGrpSpPr>
        <p:grpSpPr>
          <a:xfrm>
            <a:off x="6521069" y="3686314"/>
            <a:ext cx="1507459" cy="502067"/>
            <a:chOff x="5776256" y="4018862"/>
            <a:chExt cx="1819416" cy="68558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5413" y="4018862"/>
              <a:ext cx="1080120" cy="46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776256" y="4326198"/>
              <a:ext cx="1819416" cy="37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970762" y="29424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23"/>
          <p:cNvGrpSpPr/>
          <p:nvPr/>
        </p:nvGrpSpPr>
        <p:grpSpPr>
          <a:xfrm>
            <a:off x="6663494" y="5546029"/>
            <a:ext cx="1364863" cy="745057"/>
            <a:chOff x="5784133" y="1412776"/>
            <a:chExt cx="1738828" cy="1031604"/>
          </a:xfrm>
        </p:grpSpPr>
        <p:pic>
          <p:nvPicPr>
            <p:cNvPr id="42" name="图片 41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1412776"/>
              <a:ext cx="792088" cy="67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5784133" y="2060848"/>
              <a:ext cx="1738828" cy="38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TR-UV06-A-IN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24"/>
          <p:cNvGrpSpPr/>
          <p:nvPr/>
        </p:nvGrpSpPr>
        <p:grpSpPr>
          <a:xfrm>
            <a:off x="8462295" y="4784661"/>
            <a:ext cx="1252892" cy="748794"/>
            <a:chOff x="7013071" y="1506948"/>
            <a:chExt cx="1915412" cy="1003677"/>
          </a:xfrm>
        </p:grpSpPr>
        <p:pic>
          <p:nvPicPr>
            <p:cNvPr id="45" name="图片 44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97147" y="1506948"/>
              <a:ext cx="547261" cy="62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013071" y="2139338"/>
              <a:ext cx="1915412" cy="3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135963" y="2942472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344544" y="4137381"/>
            <a:ext cx="0" cy="16566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948893" y="5793983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344544" y="49825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948893" y="4128769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399730" y="26325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135963" y="357086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399729" y="2632529"/>
            <a:ext cx="0" cy="34509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81450" y="421825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408453" y="579398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135963" y="607793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19506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20550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2304" y="1646677"/>
            <a:ext cx="198967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installation: Pendent 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52332" y="2645903"/>
            <a:ext cx="16977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1904" y="4066049"/>
            <a:ext cx="154916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mount(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2284" y="3332989"/>
            <a:ext cx="154916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41052" y="4734278"/>
            <a:ext cx="242271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Corridor mode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70762" y="5097262"/>
            <a:ext cx="179983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37067" y="5495547"/>
            <a:ext cx="150334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02951" y="6276658"/>
            <a:ext cx="2076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3250" y="274812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51247" y="907323"/>
            <a:ext cx="15491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71" name="组合 49"/>
          <p:cNvGrpSpPr/>
          <p:nvPr/>
        </p:nvGrpSpPr>
        <p:grpSpPr>
          <a:xfrm>
            <a:off x="4859237" y="1063513"/>
            <a:ext cx="1465412" cy="562313"/>
            <a:chOff x="4031935" y="178768"/>
            <a:chExt cx="1600223" cy="653193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2970762" y="613992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58943" y="5727669"/>
            <a:ext cx="22090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Built-in IR LED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8" y="5864475"/>
            <a:ext cx="1017387" cy="3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916040" y="6220414"/>
            <a:ext cx="135180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HS-217SHB-IR</a:t>
            </a:r>
            <a:endParaRPr lang="zh-CN" altLang="en-US" sz="1200" dirty="0"/>
          </a:p>
        </p:txBody>
      </p:sp>
      <p:cxnSp>
        <p:nvCxnSpPr>
          <p:cNvPr id="78" name="直接连接符 77"/>
          <p:cNvCxnSpPr/>
          <p:nvPr/>
        </p:nvCxnSpPr>
        <p:spPr>
          <a:xfrm>
            <a:off x="6135963" y="5182588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 descr="http://sgcdn.uniview.com/res/201512/24/20151224_1606574_1-B_787329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5833" r="5676" b="15000"/>
          <a:stretch>
            <a:fillRect/>
          </a:stretch>
        </p:blipFill>
        <p:spPr bwMode="auto">
          <a:xfrm>
            <a:off x="5088066" y="2679358"/>
            <a:ext cx="946583" cy="3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图片 81" descr="http://sgcdn.uniview.com/res/201802/09/20180209_1611758_11_790230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15500" r="4325" b="16500"/>
          <a:stretch>
            <a:fillRect/>
          </a:stretch>
        </p:blipFill>
        <p:spPr bwMode="auto">
          <a:xfrm>
            <a:off x="5133458" y="3335315"/>
            <a:ext cx="980097" cy="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图片 82" descr="http://sgcdn.uniview.com/res/201802/09/20180209_1611749_11_790217_140445_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999" r="3242" b="15001"/>
          <a:stretch>
            <a:fillRect/>
          </a:stretch>
        </p:blipFill>
        <p:spPr bwMode="auto">
          <a:xfrm>
            <a:off x="5063767" y="5006259"/>
            <a:ext cx="940312" cy="3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10699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1573993"/>
            <a:ext cx="918168" cy="42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530" y="2180590"/>
            <a:ext cx="2540" cy="2795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21772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973937" y="49998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344098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30202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21804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20351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2539193"/>
            <a:ext cx="918168" cy="420406"/>
          </a:xfrm>
          <a:prstGeom prst="rect">
            <a:avLst/>
          </a:prstGeom>
        </p:spPr>
      </p:pic>
      <p:grpSp>
        <p:nvGrpSpPr>
          <p:cNvPr id="113" name="组合 112"/>
          <p:cNvGrpSpPr/>
          <p:nvPr/>
        </p:nvGrpSpPr>
        <p:grpSpPr>
          <a:xfrm>
            <a:off x="5016572" y="1882210"/>
            <a:ext cx="1224136" cy="617716"/>
            <a:chOff x="6096000" y="4149080"/>
            <a:chExt cx="1224136" cy="617716"/>
          </a:xfrm>
        </p:grpSpPr>
        <p:sp>
          <p:nvSpPr>
            <p:cNvPr id="114" name="TextBox 39"/>
            <p:cNvSpPr txBox="1"/>
            <p:nvPr/>
          </p:nvSpPr>
          <p:spPr>
            <a:xfrm>
              <a:off x="6096000" y="4491206"/>
              <a:ext cx="12241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15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9" name="组合 118"/>
          <p:cNvGrpSpPr/>
          <p:nvPr/>
        </p:nvGrpSpPr>
        <p:grpSpPr>
          <a:xfrm>
            <a:off x="4916170" y="3206750"/>
            <a:ext cx="1411605" cy="592528"/>
            <a:chOff x="6017416" y="4149080"/>
            <a:chExt cx="1302720" cy="639808"/>
          </a:xfrm>
        </p:grpSpPr>
        <p:sp>
          <p:nvSpPr>
            <p:cNvPr id="120" name="TextBox 39"/>
            <p:cNvSpPr txBox="1"/>
            <p:nvPr/>
          </p:nvSpPr>
          <p:spPr>
            <a:xfrm>
              <a:off x="6017416" y="4491308"/>
              <a:ext cx="1302720" cy="29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21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6" name="组合 115"/>
          <p:cNvGrpSpPr/>
          <p:nvPr/>
        </p:nvGrpSpPr>
        <p:grpSpPr>
          <a:xfrm>
            <a:off x="5088890" y="4615815"/>
            <a:ext cx="1415415" cy="627380"/>
            <a:chOff x="6049905" y="5373216"/>
            <a:chExt cx="1623207" cy="690662"/>
          </a:xfrm>
        </p:grpSpPr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8" name="TextBox 92"/>
            <p:cNvSpPr txBox="1"/>
            <p:nvPr/>
          </p:nvSpPr>
          <p:spPr>
            <a:xfrm>
              <a:off x="6049905" y="5760490"/>
              <a:ext cx="1623207" cy="30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742430" y="2035175"/>
            <a:ext cx="11430" cy="3077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8863" y="206146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478863" y="344195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04263" y="510629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11261" y="2142006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470660" y="1641305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6757870" y="20610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0932" y="4480880"/>
            <a:ext cx="792088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7347786" y="5170465"/>
            <a:ext cx="15121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68665" y="5107120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17009" y="50968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7140" y="449503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1"/>
          <p:cNvSpPr txBox="1"/>
          <p:nvPr/>
        </p:nvSpPr>
        <p:spPr>
          <a:xfrm>
            <a:off x="9719511" y="5287122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346377" y="3907168"/>
            <a:ext cx="573849" cy="287960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385434" y="1766889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385434" y="5454358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85434" y="5568383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85434" y="4905152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85434" y="4191808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71536" y="1778930"/>
            <a:ext cx="1565363" cy="406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5137" y="4244385"/>
            <a:ext cx="12194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4687" y="1639795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8719" y="3874860"/>
            <a:ext cx="97427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43" y="4597457"/>
            <a:ext cx="144668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44" y="5241423"/>
            <a:ext cx="175896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 box  adaptor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7723" y="1474593"/>
            <a:ext cx="1036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2708" y="4968652"/>
            <a:ext cx="139394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5820" y="5601821"/>
            <a:ext cx="136289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200" dirty="0">
                <a:solidFill>
                  <a:srgbClr val="FF0000"/>
                </a:solidFill>
              </a:rPr>
              <a:t>NEMA-WD6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092" y="194614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466" y="3730635"/>
            <a:ext cx="389399" cy="4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997450" y="4122136"/>
            <a:ext cx="114769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9387" y="3847773"/>
            <a:ext cx="1147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385434" y="2896029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82686" y="1785460"/>
            <a:ext cx="789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80134" y="3844596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3578" y="1430114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7997450" y="1924201"/>
            <a:ext cx="10759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667551" y="1045063"/>
            <a:ext cx="168517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510655" y="1554174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280134" y="1946143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467279" y="2792191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60705" y="1725100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713091" y="3100958"/>
            <a:ext cx="18036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075853" y="2558658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300393" y="1947932"/>
            <a:ext cx="61164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324662" y="4138240"/>
            <a:ext cx="15873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1525385" y="1069504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139314" y="241711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6414" y="1453745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1445" y="4552950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204460" y="5394960"/>
            <a:ext cx="937842" cy="2743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62028" y="1150453"/>
            <a:ext cx="3695" cy="22894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409223" y="1163366"/>
            <a:ext cx="8528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2382" y="1467069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5611" y="838813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9210" y="1194184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778321" y="2994381"/>
            <a:ext cx="682244" cy="4145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36189" y="3479878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TR-WM03-B-IN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96365" y="3097378"/>
            <a:ext cx="191940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9880" y="185105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59021" y="3426836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47513" y="2330191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62028" y="1164967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527" y="2678350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400088" y="3323888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171" y="2930256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1512" y="1043085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59473" y="1569782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821723" y="2211254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60155" y="491705"/>
            <a:ext cx="200348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1155" y="1092907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6926932" y="2221913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76658" y="1158940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639360" y="1508414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639360" y="2949995"/>
            <a:ext cx="1046041" cy="680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611" y="887805"/>
            <a:ext cx="742948" cy="580357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319323" y="145252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685240" y="931583"/>
            <a:ext cx="596963" cy="541031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057720" y="2331253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TR-JB07/WM03-F-IN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8" cstate="print"/>
          <a:srcRect l="7767" t="16771" r="22332" b="16147"/>
          <a:stretch>
            <a:fillRect/>
          </a:stretch>
        </p:blipFill>
        <p:spPr bwMode="auto">
          <a:xfrm>
            <a:off x="5474304" y="1952428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6761066" y="3218380"/>
            <a:ext cx="1831075" cy="113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5985" y="4647669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5419" y="4486877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6624" y="4689984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235995" y="4789714"/>
            <a:ext cx="1727890" cy="321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97985" y="4529311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99530" y="5009870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5916" y="4072111"/>
            <a:ext cx="184774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08798" y="4627290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807149" y="4796989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0" cstate="print"/>
          <a:srcRect l="29766" t="25230" r="8718" b="13498"/>
          <a:stretch>
            <a:fillRect/>
          </a:stretch>
        </p:blipFill>
        <p:spPr bwMode="auto">
          <a:xfrm>
            <a:off x="5649672" y="6058228"/>
            <a:ext cx="629209" cy="347207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201113" y="6433829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TR-WM03-D-IN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2209" y="6141477"/>
            <a:ext cx="177020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235995" y="6411217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37199" y="5925580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7760792" y="6397632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1676" y="6106499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6735971" y="6392175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7508312" y="5086350"/>
            <a:ext cx="21200" cy="975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510562" y="6061640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230360" y="5646244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3236669" y="4804229"/>
            <a:ext cx="14531" cy="16087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207996" y="5564995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2278743" y="4787949"/>
            <a:ext cx="980646" cy="17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010465" y="5532643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2" cstate="print"/>
          <a:srcRect l="7767" t="16771" r="22332" b="16147"/>
          <a:stretch>
            <a:fillRect/>
          </a:stretch>
        </p:blipFill>
        <p:spPr bwMode="auto">
          <a:xfrm>
            <a:off x="5420102" y="5079222"/>
            <a:ext cx="746004" cy="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219200" y="4093028"/>
            <a:ext cx="580039" cy="529386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071048" y="512500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9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30264" y="729845"/>
            <a:ext cx="800098" cy="509322"/>
          </a:xfrm>
          <a:prstGeom prst="rect">
            <a:avLst/>
          </a:prstGeom>
          <a:noFill/>
        </p:spPr>
      </p:pic>
      <p:pic>
        <p:nvPicPr>
          <p:cNvPr id="70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8364" y="4235045"/>
            <a:ext cx="800098" cy="509322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7524849" y="5104378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4488" y="2637155"/>
            <a:ext cx="11195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IPC6412LR-X5P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5260" y="2637155"/>
            <a:ext cx="13589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IPC6415SR-X5UPW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5" cstate="print"/>
          <a:srcRect l="27279" t="18085" r="29274" b="28075"/>
          <a:stretch>
            <a:fillRect/>
          </a:stretch>
        </p:blipFill>
        <p:spPr>
          <a:xfrm>
            <a:off x="720090" y="2009140"/>
            <a:ext cx="630555" cy="5721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955" y="2015490"/>
            <a:ext cx="535305" cy="621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65835" y="455367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65831" y="1714082"/>
            <a:ext cx="11431" cy="41137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2287" y="5890227"/>
            <a:ext cx="1540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77477" y="581512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6997" y="189994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897" y="1409731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7893" y="550925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164" y="1842742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50192" y="4277514"/>
            <a:ext cx="617949" cy="320171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72263" y="321886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1127" y="4652452"/>
            <a:ext cx="14341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TR-WM03-D-IN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609" y="4281033"/>
            <a:ext cx="21259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72263" y="172547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635" y="431509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47964" y="4750393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0396" y="426156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8479" y="155758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01611" y="1975278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45497" y="323831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2356" y="1076212"/>
            <a:ext cx="181468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72319" y="454537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54471" y="185978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72319" y="168866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39067" y="1859789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65111" y="4287977"/>
            <a:ext cx="30154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8686" y="172762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08" y="541394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53908" y="1585323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sp>
        <p:nvSpPr>
          <p:cNvPr id="89" name="TextBox 81"/>
          <p:cNvSpPr txBox="1"/>
          <p:nvPr/>
        </p:nvSpPr>
        <p:spPr>
          <a:xfrm>
            <a:off x="5558891" y="3213649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56326" y="277253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408643"/>
            <a:ext cx="810615" cy="517392"/>
          </a:xfrm>
          <a:prstGeom prst="rect">
            <a:avLst/>
          </a:prstGeom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59898" y="131861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03456" y="293045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8761" y="277357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7464" y="1377545"/>
            <a:ext cx="800098" cy="509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984086" y="4720206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36573" y="2164886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41036" y="2166043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07503" y="2226507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1636120" y="1805231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94061" y="2350508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0129" y="186966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6783266" y="1735082"/>
            <a:ext cx="1206693" cy="748601"/>
            <a:chOff x="6444208" y="1525012"/>
            <a:chExt cx="1080120" cy="725017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6479191" y="2424813"/>
            <a:ext cx="188991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7509905" y="184674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219511" y="2091870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70137" y="4485642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45572" y="4470466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45572" y="417779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6787802" y="4141102"/>
            <a:ext cx="1206693" cy="748601"/>
            <a:chOff x="6444208" y="1525012"/>
            <a:chExt cx="1080120" cy="725017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6311417" y="4804957"/>
            <a:ext cx="230425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7514441" y="425276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6195472" y="4498534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95" y="4073268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4612039" y="458250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964" y="1720445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964" y="4139795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984086" y="5067551"/>
            <a:ext cx="19529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200mm)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95621" y="4992902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336879" y="5928078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8790" y="1641352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8193" y="2488704"/>
            <a:ext cx="21335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200mm lengthen)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1736" y="5720464"/>
            <a:ext cx="225297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500mm lengthen)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9479" y="1736360"/>
            <a:ext cx="373017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205753" y="3708384"/>
            <a:ext cx="2057989" cy="1307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606596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519761" y="589403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31507" y="3710131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531507" y="1620079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253514" y="2220060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1043658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9733" y="189898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70" y="189926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85784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08669" y="2676845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884" y="2766523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246738" y="237734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76613" y="26125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7983" y="342848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69655" y="3485313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6612" y="343990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1055" y="4033559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366" y="4208573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6543" y="4381900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6611" y="416561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04646" y="485359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056" y="4861482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76611" y="4833271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11632" y="5329809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709184" y="5351762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611" y="531224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55535" y="3027570"/>
            <a:ext cx="506659" cy="1001915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5090874" y="1177104"/>
            <a:ext cx="278080" cy="905254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5059497" y="4613946"/>
            <a:ext cx="208789" cy="1192178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35629" y="2651760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361" y="3463537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579" y="2944742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16328" y="2381251"/>
            <a:ext cx="2400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526" y="3154693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2510" y="248180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63023" y="323199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6817" y="2445652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642" y="326823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626883" y="1144451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7958" y="1448275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420859" y="2048510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6562" y="1091857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860" y="1223009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623905" y="1800462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11205" y="2880931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364138" y="2892842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512" y="1827891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27195" y="1480409"/>
            <a:ext cx="1967672" cy="3070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IPC232X/ 222X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4" y="887549"/>
            <a:ext cx="1096217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33119" y="110817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 flipH="1">
            <a:off x="4271010" y="1153876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275707" y="1153875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48326" y="800365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750270" y="115769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275707" y="3488068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597927" y="2655213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557608" y="3922224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7243862" y="115637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85486" y="112208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08150" y="4652645"/>
            <a:ext cx="10064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3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11" cstate="print"/>
          <a:srcRect l="22502" t="11140" r="23969" b="19852"/>
          <a:stretch>
            <a:fillRect/>
          </a:stretch>
        </p:blipFill>
        <p:spPr>
          <a:xfrm>
            <a:off x="5996940" y="1430020"/>
            <a:ext cx="721360" cy="600710"/>
          </a:xfrm>
          <a:prstGeom prst="rect">
            <a:avLst/>
          </a:prstGeom>
          <a:noFill/>
        </p:spPr>
      </p:pic>
      <p:sp>
        <p:nvSpPr>
          <p:cNvPr id="8" name="TextBox 44"/>
          <p:cNvSpPr txBox="1"/>
          <p:nvPr/>
        </p:nvSpPr>
        <p:spPr>
          <a:xfrm>
            <a:off x="5786756" y="203140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TR-JB06-A-IN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984711" y="6585832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929" y="6067037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703876" y="6276988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860" y="560409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9042373" y="6354291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56167" y="5567947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506233" y="4266746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7308" y="4570570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9300209" y="5170805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195912" y="4214152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9300210" y="4345304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503255" y="4922757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490555" y="6003226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7243488" y="6015137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4150360" y="4276171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55057" y="4276170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627676" y="3922660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622635" y="426665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155057" y="661036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123212" y="4278667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634356" y="4601250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265" y="485775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75" y="3960495"/>
            <a:ext cx="623570" cy="6362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Microsoft Office PowerPoint</Application>
  <PresentationFormat>Widescreen</PresentationFormat>
  <Paragraphs>436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Stephanie Clarke</cp:lastModifiedBy>
  <cp:revision>756</cp:revision>
  <dcterms:created xsi:type="dcterms:W3CDTF">2018-01-25T00:55:00Z</dcterms:created>
  <dcterms:modified xsi:type="dcterms:W3CDTF">2019-12-20T15:27:20Z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